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82" r:id="rId4"/>
  </p:sldMasterIdLst>
  <p:notesMasterIdLst>
    <p:notesMasterId r:id="rId22"/>
  </p:notesMasterIdLst>
  <p:handoutMasterIdLst>
    <p:handoutMasterId r:id="rId23"/>
  </p:handoutMasterIdLst>
  <p:sldIdLst>
    <p:sldId id="409" r:id="rId5"/>
    <p:sldId id="427" r:id="rId6"/>
    <p:sldId id="442" r:id="rId7"/>
    <p:sldId id="412" r:id="rId8"/>
    <p:sldId id="428" r:id="rId9"/>
    <p:sldId id="359" r:id="rId10"/>
    <p:sldId id="429" r:id="rId11"/>
    <p:sldId id="430" r:id="rId12"/>
    <p:sldId id="431" r:id="rId13"/>
    <p:sldId id="432" r:id="rId14"/>
    <p:sldId id="433" r:id="rId15"/>
    <p:sldId id="435" r:id="rId16"/>
    <p:sldId id="434" r:id="rId17"/>
    <p:sldId id="437" r:id="rId18"/>
    <p:sldId id="438" r:id="rId19"/>
    <p:sldId id="439" r:id="rId20"/>
    <p:sldId id="44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Добро пожаловать!" id="{E75E278A-FF0E-49A4-B170-79828D63BBAD}">
          <p14:sldIdLst>
            <p14:sldId id="409"/>
            <p14:sldId id="427"/>
          </p14:sldIdLst>
        </p14:section>
        <p14:section name="Конструктор, трансформация, добавление заметок, совместная работа, помощник" id="{B9B51309-D148-4332-87C2-07BE32FBCA3B}">
          <p14:sldIdLst>
            <p14:sldId id="442"/>
            <p14:sldId id="412"/>
            <p14:sldId id="428"/>
            <p14:sldId id="359"/>
            <p14:sldId id="429"/>
            <p14:sldId id="430"/>
            <p14:sldId id="431"/>
            <p14:sldId id="432"/>
            <p14:sldId id="433"/>
            <p14:sldId id="435"/>
            <p14:sldId id="434"/>
            <p14:sldId id="437"/>
            <p14:sldId id="438"/>
          </p14:sldIdLst>
        </p14:section>
        <p14:section name="Подробнее" id="{2CC34DB2-6590-42C0-AD4B-A04C6060184E}">
          <p14:sldIdLst>
            <p14:sldId id="439"/>
            <p14:sldId id="4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  <p:cmAuthor id="6" name="Koroleva" initials="K" lastIdx="4" clrIdx="5">
    <p:extLst>
      <p:ext uri="{19B8F6BF-5375-455C-9EA6-DF929625EA0E}">
        <p15:presenceInfo xmlns:p15="http://schemas.microsoft.com/office/powerpoint/2012/main" userId="Korol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EBF5"/>
    <a:srgbClr val="A9ECF5"/>
    <a:srgbClr val="0066CC"/>
    <a:srgbClr val="1E9A2D"/>
    <a:srgbClr val="0066FF"/>
    <a:srgbClr val="DBDBDB"/>
    <a:srgbClr val="EDEFF7"/>
    <a:srgbClr val="D1DFBF"/>
    <a:srgbClr val="6DA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57778" autoAdjust="0"/>
  </p:normalViewPr>
  <p:slideViewPr>
    <p:cSldViewPr snapToGrid="0">
      <p:cViewPr varScale="1">
        <p:scale>
          <a:sx n="66" d="100"/>
          <a:sy n="66" d="100"/>
        </p:scale>
        <p:origin x="231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2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014AD-F481-4E14-9BD9-D47CBAE72461}" type="datetime1">
              <a:rPr lang="ru-RU" smtClean="0"/>
              <a:t>03.06.2024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455C72D-B947-43B7-ACB2-A2F85E78585E}" type="datetime1">
              <a:rPr lang="ru-RU" noProof="0" smtClean="0"/>
              <a:t>03.06.2024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7EA79-D409-4838-B9ED-E0932FC1D25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300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27431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8919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17377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3495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83287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43139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1283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7EA79-D409-4838-B9ED-E0932FC1D25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30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7EA79-D409-4838-B9ED-E0932FC1D25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46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9478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2992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471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248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99539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24710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262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395C0-9683-691D-E9C7-8EF7A074B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A8EA82-619E-DCE6-E426-8F8EA298E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C5AE3-7F76-725D-C5FF-67D4758B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B19F87-6078-4DE5-B9F6-6F0C1E378F54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806B09-5E6A-DA4F-5B3F-CBB0E604C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D79D8-D354-E77E-CC0C-8FA374F6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228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FA035-3385-AA6F-D2CB-4B65FDA4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2F6FDD-F243-F1C2-EF9C-8008C4633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CEB28-6E5D-71FC-95AD-81B331510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76E0ED-FBE5-4CE0-A7C2-2472080B31CB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181C81-D0CF-69BF-6737-9191ECC7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FC580-17F1-B990-DF83-D4ED49BC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215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0EC75-6F5C-E6EB-D4E6-ECF014EBE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A59137-913F-07CB-D8A6-3AF6B182C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852BE-708C-7995-A67C-4605CAE0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DCDC0D-D520-412C-AB54-88D198457571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6C248-BC3B-5D41-472C-76276060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C0A25F-8ECA-9514-834A-D126F756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35852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29149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2D19-EAF0-DF7E-EE64-078A3042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9A423-3062-2F7B-D608-95230FCA0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35E33-5C1D-7D41-7FE2-529774BF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E7DBBA-8D6B-43B4-A6CA-99605464850A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F4C038-F9DF-9CB8-73F3-FC9BFB5B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80737C-A82D-EE7C-AE9A-864DEFF1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8789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86218-3366-8247-B0B2-C015763B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15F9BA-CC2E-523C-04A5-BA9B18DA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1B6585-753F-A50C-9BB7-FEC39E02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F34BDE-382B-4EB5-B100-A14D28AB8E43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832C5-DA0C-4230-9E48-D38607AC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7402E-750F-E8C1-C36C-64AD1BBA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9846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BEA6F-8D76-920B-3CC0-F5B9E115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3A0BD-AAD7-B6B2-7EA8-8ADB454AE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1BF2A6-84CC-A556-8BFE-51FB6ACAC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48F46E-1A7B-6D8E-A847-50066B463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D2D344A-FE3E-49C3-A4B7-522186A9F1B6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D4F97-79C0-E843-002E-8ACCF229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C5924E-5D03-0F45-7E54-A1DAAAD9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156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BB994-DC8B-18F5-3B9B-E92A9F6C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05A9F7-0BEC-BC9C-6AA1-1DF27AAC4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C3F48D-7EAE-FD4C-37E8-76D535901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996548-F1AD-6DAB-B906-FDBFB0797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336CD2-66FE-CBB0-DC2F-A8E6BFF36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FB7616-CC2C-B734-BF08-6D5349AD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823118-6EA3-47BF-9FC2-D03A4AF3C5D9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CC5E04-5F0E-ABFC-BEED-47808153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C692FC-319C-924E-6193-6632259E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704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77C24-EFAF-E41F-45E0-79FFCD5F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28937E-F46B-6237-8691-A76A6AE3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DAE4C81-FF22-4074-8845-C851AFC0FC57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EA176-7F51-D64D-8622-2B90BEC3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07D64F-A06C-049B-C35C-68DBDF89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2308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773570-E4E2-B64F-2A24-476B0A18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24C5749-7C6E-4789-9894-D93D93F80F59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5F0537-F6C7-5AAD-D0A2-246459E8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D88CCD-104A-88EE-7ABA-933B149E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3399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B7A8A-38CA-CE16-79E8-795DC56A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F4335B-EBDB-D316-37FB-80D82EA9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89A19E-597C-9C43-4CE8-E0FBFCC59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936C0E-EA25-B23F-B0F2-F78BD880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97D5231-7B39-4EA7-983E-9E889C6DE643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B3C60D-5AD1-201E-D959-BF133AA3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63A321-AC3F-072D-0EA0-AE2D25CD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6069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44B34-FEC9-4DBC-5E58-4A475F7F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88D4B2-004A-2943-5567-6178E90DD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B516D8-8F78-E6FC-0818-82B7BC82D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40CEDF-379F-E0BA-3D24-8272288C0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60AB87-925E-4D9F-BC11-447F0BA9828E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90FA08-A5BF-A3D7-CBCE-0E5947DE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7ADD2-A161-EFC2-102A-9E2180E0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487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8E837-23C3-778E-139E-4267CC4B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C89739-AC3E-54C1-D34F-5236E8E1E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4F48C-5F19-9C08-728D-6BE3FAA37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3549562-D5DE-4AFB-9299-5649377B4529}" type="datetime1">
              <a:rPr lang="ru-RU" noProof="0" smtClean="0"/>
              <a:t>03.06.2024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AD755-FBD3-72C8-4F2A-3AFD3BECE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9F54D-20D1-283A-A4F5-5CE6C9780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826796-5D4A-E4D7-2E71-E6EDD5997696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cxnSp>
        <p:nvCxnSpPr>
          <p:cNvPr id="8" name="Прямая соединительная линия 7">
            <a:extLst>
              <a:ext uri="{FF2B5EF4-FFF2-40B4-BE49-F238E27FC236}">
                <a16:creationId xmlns:a16="http://schemas.microsoft.com/office/drawing/2014/main" id="{B9177E3D-0437-8EA5-4896-7D45180B69C4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13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3750" r:id="rId12"/>
    <p:sldLayoutId id="214748366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tif"/><Relationship Id="rId9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B29A60C-8FA6-DFA9-D283-F4302CEF6EB2}"/>
              </a:ext>
            </a:extLst>
          </p:cNvPr>
          <p:cNvSpPr txBox="1">
            <a:spLocks/>
          </p:cNvSpPr>
          <p:nvPr/>
        </p:nvSpPr>
        <p:spPr>
          <a:xfrm>
            <a:off x="701025" y="408373"/>
            <a:ext cx="10683948" cy="6747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ПРОФСОЮЗ РАБОТНИКОВ АПК РФ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34D19EA-5F9D-0E3E-5693-BC4165F1D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25" y="1301769"/>
            <a:ext cx="10683949" cy="5147858"/>
          </a:xfrm>
          <a:solidFill>
            <a:schemeClr val="accent6">
              <a:lumMod val="40000"/>
              <a:lumOff val="6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 итогах Год развития социального партнёрства</a:t>
            </a: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АПК РФ</a:t>
            </a: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Заседание ЦК Профсоюза</a:t>
            </a:r>
            <a:br>
              <a:rPr lang="ru-RU" sz="20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6 июня 2024 года</a:t>
            </a:r>
            <a:endParaRPr lang="ru-RU" sz="2800" b="1" u="sng" dirty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73D60D4A-B220-2724-B220-F4BC46AB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773" y="5943600"/>
            <a:ext cx="2743200" cy="66541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F1C633-3DC0-E66F-BE60-D5D2EF234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787" y="408373"/>
            <a:ext cx="764452" cy="6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0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272144"/>
            <a:ext cx="10945905" cy="7837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Кировская областная организация Профсоюза и </a:t>
            </a:r>
            <a:r>
              <a:rPr lang="ru-RU" sz="2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Агропромсоюз</a:t>
            </a:r>
            <a:r>
              <a:rPr lang="ru-RU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Кировской области провели круглый стол на тему: «О развитии социального партнерства в АПК области». </a:t>
            </a:r>
            <a:endParaRPr lang="ru-RU" sz="21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10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51D1E3-02FF-3CF6-887C-0B0DAC720B2F}"/>
              </a:ext>
            </a:extLst>
          </p:cNvPr>
          <p:cNvSpPr/>
          <p:nvPr/>
        </p:nvSpPr>
        <p:spPr>
          <a:xfrm>
            <a:off x="7630886" y="1208313"/>
            <a:ext cx="4103913" cy="5148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lnSpc>
                <a:spcPct val="115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Обсуждались вопросы состояния и развития социального партнерства между областным правительством, работодателями и Профсоюзом в АПК Кировской области. В ходе обсуждений были приведены примеры успешного социального партнерства на уровне предприятий ЗАО племзавод «Октябрьский», Сунской районной организации Профсоюза, молодежных организаций.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7C2EE4-AC72-6ABE-7A13-0E2F601C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7" y="1208313"/>
            <a:ext cx="6879770" cy="5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501650"/>
            <a:ext cx="10945905" cy="565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Профсоюзный мониторинг рынка труда</a:t>
            </a:r>
            <a:endParaRPr lang="ru-RU" sz="32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11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22320-D81F-846F-D867-FF5498E999D7}"/>
              </a:ext>
            </a:extLst>
          </p:cNvPr>
          <p:cNvSpPr txBox="1"/>
          <p:nvPr/>
        </p:nvSpPr>
        <p:spPr>
          <a:xfrm>
            <a:off x="7011680" y="1225689"/>
            <a:ext cx="4734004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профсоюзного мониторинга рынка труда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информации на заседаниях РТК для принятия мер оперативного реагирования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BB7A99-AA29-F100-A2F9-6A0B8C58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9" t="23281" r="21310" b="13982"/>
          <a:stretch/>
        </p:blipFill>
        <p:spPr>
          <a:xfrm>
            <a:off x="1117599" y="1256504"/>
            <a:ext cx="5297715" cy="52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3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770324" y="465357"/>
            <a:ext cx="10945905" cy="6084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ctr"/>
            <a:r>
              <a:rPr lang="ru-RU" sz="2800" b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ситуации на рынке труда на 01.01.2024</a:t>
            </a:r>
            <a:endParaRPr lang="ru-RU" sz="28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12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D4E8D58-5B07-141C-1F00-9D363B6B4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38465"/>
              </p:ext>
            </p:extLst>
          </p:nvPr>
        </p:nvGraphicFramePr>
        <p:xfrm>
          <a:off x="654425" y="1284514"/>
          <a:ext cx="10945904" cy="515011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436672">
                  <a:extLst>
                    <a:ext uri="{9D8B030D-6E8A-4147-A177-3AD203B41FA5}">
                      <a16:colId xmlns:a16="http://schemas.microsoft.com/office/drawing/2014/main" val="3737329910"/>
                    </a:ext>
                  </a:extLst>
                </a:gridCol>
                <a:gridCol w="711361">
                  <a:extLst>
                    <a:ext uri="{9D8B030D-6E8A-4147-A177-3AD203B41FA5}">
                      <a16:colId xmlns:a16="http://schemas.microsoft.com/office/drawing/2014/main" val="722332544"/>
                    </a:ext>
                  </a:extLst>
                </a:gridCol>
                <a:gridCol w="910125">
                  <a:extLst>
                    <a:ext uri="{9D8B030D-6E8A-4147-A177-3AD203B41FA5}">
                      <a16:colId xmlns:a16="http://schemas.microsoft.com/office/drawing/2014/main" val="428545269"/>
                    </a:ext>
                  </a:extLst>
                </a:gridCol>
                <a:gridCol w="1115862">
                  <a:extLst>
                    <a:ext uri="{9D8B030D-6E8A-4147-A177-3AD203B41FA5}">
                      <a16:colId xmlns:a16="http://schemas.microsoft.com/office/drawing/2014/main" val="3480124621"/>
                    </a:ext>
                  </a:extLst>
                </a:gridCol>
                <a:gridCol w="1161194">
                  <a:extLst>
                    <a:ext uri="{9D8B030D-6E8A-4147-A177-3AD203B41FA5}">
                      <a16:colId xmlns:a16="http://schemas.microsoft.com/office/drawing/2014/main" val="2166072530"/>
                    </a:ext>
                  </a:extLst>
                </a:gridCol>
                <a:gridCol w="1161194">
                  <a:extLst>
                    <a:ext uri="{9D8B030D-6E8A-4147-A177-3AD203B41FA5}">
                      <a16:colId xmlns:a16="http://schemas.microsoft.com/office/drawing/2014/main" val="1304284269"/>
                    </a:ext>
                  </a:extLst>
                </a:gridCol>
                <a:gridCol w="1255344">
                  <a:extLst>
                    <a:ext uri="{9D8B030D-6E8A-4147-A177-3AD203B41FA5}">
                      <a16:colId xmlns:a16="http://schemas.microsoft.com/office/drawing/2014/main" val="2281136842"/>
                    </a:ext>
                  </a:extLst>
                </a:gridCol>
                <a:gridCol w="1422795">
                  <a:extLst>
                    <a:ext uri="{9D8B030D-6E8A-4147-A177-3AD203B41FA5}">
                      <a16:colId xmlns:a16="http://schemas.microsoft.com/office/drawing/2014/main" val="110253458"/>
                    </a:ext>
                  </a:extLst>
                </a:gridCol>
                <a:gridCol w="1101840">
                  <a:extLst>
                    <a:ext uri="{9D8B030D-6E8A-4147-A177-3AD203B41FA5}">
                      <a16:colId xmlns:a16="http://schemas.microsoft.com/office/drawing/2014/main" val="3108839422"/>
                    </a:ext>
                  </a:extLst>
                </a:gridCol>
                <a:gridCol w="669517">
                  <a:extLst>
                    <a:ext uri="{9D8B030D-6E8A-4147-A177-3AD203B41FA5}">
                      <a16:colId xmlns:a16="http://schemas.microsoft.com/office/drawing/2014/main" val="3204993095"/>
                    </a:ext>
                  </a:extLst>
                </a:gridCol>
              </a:tblGrid>
              <a:tr h="876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                       организации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ИНН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Субъект РФ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Основной вид экономической деятельности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Высвобождение работников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Задолженность по заработной плате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Режим работы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Финансово-экономическое состояние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Прочие проблемы в организации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Наличие ППО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791223"/>
                  </a:ext>
                </a:extLst>
              </a:tr>
              <a:tr h="3322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349929"/>
                  </a:ext>
                </a:extLst>
              </a:tr>
              <a:tr h="279238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Центральный ФО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240674"/>
                  </a:ext>
                </a:extLst>
              </a:tr>
              <a:tr h="45618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«Реут»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4632255459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Курская обл.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 млн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Банкротство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13051885"/>
                  </a:ext>
                </a:extLst>
              </a:tr>
              <a:tr h="109262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«Суджанский маслодельный комбинат»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4623000045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Курская обл.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Неполный рабочий день с 02.10.2023 по 31.03.2024 для 30 чел. (28,8%)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15274856"/>
                  </a:ext>
                </a:extLst>
              </a:tr>
              <a:tr h="130921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400" u="none" strike="noStrike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Русьхлеб</a:t>
                      </a:r>
                      <a:r>
                        <a:rPr lang="ru-RU" sz="1400" u="none" strike="noStrike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7602072132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Ярославская обл.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Оптовая торговля хлебом и хлебобулочными изделиями (доп.: АПК)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49,3 млн руб. перед 410 чел.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Ликвидировано    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99869177"/>
                  </a:ext>
                </a:extLst>
              </a:tr>
              <a:tr h="279238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Северо-Западный ФО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314783"/>
                  </a:ext>
                </a:extLst>
              </a:tr>
              <a:tr h="52530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«Гвардеец»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5310002328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Новгородская обл.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 млн руб. перед 168 чел.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Банкротство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5030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98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272144"/>
            <a:ext cx="10945905" cy="7837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Псковская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областная организация провела работу по увеличению окладов специалистам ветеринарной службы</a:t>
            </a:r>
            <a:endParaRPr lang="ru-RU" sz="24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13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1C36E8-EF3B-2879-3C76-CE2B8C333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24" y="1291770"/>
            <a:ext cx="5920547" cy="5064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C69495-D9B7-AA68-23B2-C39C3A03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61" t="16762" r="22502" b="2602"/>
          <a:stretch/>
        </p:blipFill>
        <p:spPr>
          <a:xfrm>
            <a:off x="6821714" y="1291770"/>
            <a:ext cx="4905650" cy="506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2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272144"/>
            <a:ext cx="10945905" cy="7837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Башкирская республиканская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провела работу по развитию социального партнерства на территориальном уровне</a:t>
            </a:r>
            <a:endParaRPr lang="ru-RU" sz="24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14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E770C0-BC41-CE49-F3DD-AF54989EF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16191" r="38581" b="16654"/>
          <a:stretch/>
        </p:blipFill>
        <p:spPr>
          <a:xfrm>
            <a:off x="654425" y="1346588"/>
            <a:ext cx="5180320" cy="3856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90DD97-294E-F4FC-2F00-DBCF32B542BF}"/>
              </a:ext>
            </a:extLst>
          </p:cNvPr>
          <p:cNvSpPr txBox="1"/>
          <p:nvPr/>
        </p:nvSpPr>
        <p:spPr>
          <a:xfrm rot="10800000" flipV="1">
            <a:off x="654424" y="5345437"/>
            <a:ext cx="518032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Главой муниципального района  Шаранский район Республики Башкортостан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Фиданом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Ишемгуловым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5D6573-00AB-97E1-D72E-C2BC0A5ED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9" y="1346588"/>
            <a:ext cx="5656729" cy="385678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9A48761-3A69-2D30-33E9-76F13A66B2F3}"/>
              </a:ext>
            </a:extLst>
          </p:cNvPr>
          <p:cNvSpPr/>
          <p:nvPr/>
        </p:nvSpPr>
        <p:spPr>
          <a:xfrm>
            <a:off x="6096000" y="5345436"/>
            <a:ext cx="5504328" cy="7614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отраслевой 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3867505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496899"/>
            <a:ext cx="10945905" cy="504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Смотры-конкурсы на лучший коллективный договор в АПК</a:t>
            </a:r>
            <a:endParaRPr lang="ru-RU" sz="24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15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0DD97-294E-F4FC-2F00-DBCF32B542BF}"/>
              </a:ext>
            </a:extLst>
          </p:cNvPr>
          <p:cNvSpPr txBox="1"/>
          <p:nvPr/>
        </p:nvSpPr>
        <p:spPr>
          <a:xfrm rot="10800000" flipV="1">
            <a:off x="393168" y="5191549"/>
            <a:ext cx="544157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Вологда. 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мотр – конкурс «Коллективный договор – гарант социальной защиты человека труда» на приз имени Валентины Александровны Добрыниной за 2023 год.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9A48761-3A69-2D30-33E9-76F13A66B2F3}"/>
              </a:ext>
            </a:extLst>
          </p:cNvPr>
          <p:cNvSpPr/>
          <p:nvPr/>
        </p:nvSpPr>
        <p:spPr>
          <a:xfrm>
            <a:off x="6596743" y="5191549"/>
            <a:ext cx="5003585" cy="11648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«Лучший коллективный договор организации АПК Ставропольского края» за 2022 год.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F34107-AEAB-3CFB-4944-4C09A084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8" y="1288612"/>
            <a:ext cx="5180320" cy="37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22ED404-6142-D324-65E4-0F38F1F2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8" y="1288611"/>
            <a:ext cx="4321629" cy="37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496899"/>
            <a:ext cx="10945905" cy="504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 с органами исполнительной и законодательной власти</a:t>
            </a:r>
            <a:endParaRPr lang="ru-RU" sz="24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16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AC1C1B-CE7E-621B-CDBA-F4D3BA2AC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24" y="1288612"/>
            <a:ext cx="4668690" cy="32071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A2A9DD-6887-CFF0-3064-DFAC34FC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743" y="1288611"/>
            <a:ext cx="6248399" cy="50895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CDAA05-3190-0D39-0E49-E052009BC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457" y="3853542"/>
            <a:ext cx="4365171" cy="26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9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B29A60C-8FA6-DFA9-D283-F4302CEF6EB2}"/>
              </a:ext>
            </a:extLst>
          </p:cNvPr>
          <p:cNvSpPr txBox="1">
            <a:spLocks/>
          </p:cNvSpPr>
          <p:nvPr/>
        </p:nvSpPr>
        <p:spPr>
          <a:xfrm>
            <a:off x="701025" y="408373"/>
            <a:ext cx="10683948" cy="6747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ПРОФСОЮЗ РАБОТНИКОВ АПК РФ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34D19EA-5F9D-0E3E-5693-BC4165F1D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25" y="1377969"/>
            <a:ext cx="10683949" cy="5147858"/>
          </a:xfrm>
          <a:solidFill>
            <a:schemeClr val="accent6">
              <a:lumMod val="40000"/>
              <a:lumOff val="6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400" b="1" u="sng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 ЗА  ВНИМАНИЕ!</a:t>
            </a:r>
            <a:endParaRPr lang="ru-RU" sz="2800" b="1" u="sng" dirty="0">
              <a:ln/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73D60D4A-B220-2724-B220-F4BC46AB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773" y="5943600"/>
            <a:ext cx="2743200" cy="66541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17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F1C633-3DC0-E66F-BE60-D5D2EF234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787" y="408373"/>
            <a:ext cx="764452" cy="6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6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73D60D4A-B220-2724-B220-F4BC46AB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773" y="5943600"/>
            <a:ext cx="2743200" cy="66541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2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C17B26-2C71-5D21-482C-3F05FB33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46" t="11270" r="25447" b="9365"/>
          <a:stretch/>
        </p:blipFill>
        <p:spPr>
          <a:xfrm>
            <a:off x="7074487" y="1223489"/>
            <a:ext cx="4114543" cy="5385526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66E09D4-F039-F7B9-E94B-C302AA49A485}"/>
              </a:ext>
            </a:extLst>
          </p:cNvPr>
          <p:cNvSpPr txBox="1">
            <a:spLocks/>
          </p:cNvSpPr>
          <p:nvPr/>
        </p:nvSpPr>
        <p:spPr>
          <a:xfrm>
            <a:off x="701025" y="408373"/>
            <a:ext cx="10683948" cy="6747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ПРОФСОЮЗ РАБОТНИКОВ АПК РФ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A98BC8-70CD-1E18-6794-B10239F8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28" y="408373"/>
            <a:ext cx="805543" cy="674703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21AC1958-244D-4FA6-EB99-8BB8115B9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25" y="1317171"/>
            <a:ext cx="6373461" cy="2253343"/>
          </a:xfrm>
          <a:solidFill>
            <a:schemeClr val="accent6">
              <a:lumMod val="40000"/>
              <a:lumOff val="6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2023 год - Год развития социального партнёрства</a:t>
            </a:r>
            <a:br>
              <a:rPr lang="ru-RU" sz="3600" b="1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АПК РФ </a:t>
            </a:r>
            <a:r>
              <a:rPr lang="ru-RU" sz="2400" b="1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(Постановление ЦК</a:t>
            </a:r>
            <a:br>
              <a:rPr lang="ru-RU" sz="2400" b="1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Профсоюза от 24.11.2022 года № 1)</a:t>
            </a:r>
            <a:br>
              <a:rPr lang="ru-RU" sz="2400" b="1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b="1" u="sng" dirty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73CC17A-37A3-DE04-0B8D-5A2E74E681BB}"/>
              </a:ext>
            </a:extLst>
          </p:cNvPr>
          <p:cNvSpPr txBox="1">
            <a:spLocks/>
          </p:cNvSpPr>
          <p:nvPr/>
        </p:nvSpPr>
        <p:spPr>
          <a:xfrm>
            <a:off x="701026" y="3804609"/>
            <a:ext cx="6373462" cy="2804406"/>
          </a:xfrm>
          <a:prstGeom prst="rect">
            <a:avLst/>
          </a:prstGeom>
          <a:solidFill>
            <a:srgbClr val="A9ECF5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3400" b="1" u="sng" dirty="0">
                <a:ln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/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ФНПР – 2023 «Год укрепления и развития социального партнерства» </a:t>
            </a:r>
            <a:r>
              <a:rPr lang="ru-RU" sz="2400" b="1" dirty="0">
                <a:ln/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(Постановление Исполкома ФНПР от 27.12.2022 № 14-1)</a:t>
            </a:r>
            <a:br>
              <a:rPr lang="ru-RU" sz="2400" b="1" u="sng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400" b="1" u="sng" dirty="0">
                <a:ln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u="sng" dirty="0">
              <a:ln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3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A5D275-FE0A-834E-6F49-65178419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9E19C4-4116-17D5-398A-E8A049CD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0" smtClean="0"/>
              <a:pPr rtl="0"/>
              <a:t>3</a:t>
            </a:fld>
            <a:endParaRPr lang="ru-RU" noProof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A51A4D-A64E-EAC1-737D-9B34B74A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4" y="1371601"/>
            <a:ext cx="5921827" cy="41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5E3C49-46BD-30F4-FE5C-CA04AB4D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13" y="1371600"/>
            <a:ext cx="5007429" cy="41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FE2681-A714-3A35-F1B2-22D50E6BD9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072" y="374073"/>
            <a:ext cx="10972470" cy="748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200" b="1" dirty="0">
                <a:ln/>
                <a:latin typeface="Times New Roman" pitchFamily="18" charset="0"/>
                <a:cs typeface="Times New Roman" pitchFamily="18" charset="0"/>
              </a:rPr>
              <a:t>XII </a:t>
            </a:r>
            <a:r>
              <a:rPr lang="ru-RU" sz="2200" b="1" dirty="0">
                <a:ln/>
                <a:latin typeface="Times New Roman" pitchFamily="18" charset="0"/>
                <a:cs typeface="Times New Roman" pitchFamily="18" charset="0"/>
              </a:rPr>
              <a:t>СЪЕЗД ФНПР </a:t>
            </a:r>
            <a:endParaRPr lang="ru-RU" sz="1000" b="1" dirty="0">
              <a:ln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2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408373"/>
            <a:ext cx="10945905" cy="6747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200" b="1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ОТРАСЛЕВОЕ СОГЛАШЕНИЕ ПО АГРОПРОМЫШЛЕННОМУ КОМПЛЕКСУ РОССИЙСКОЙ ФЕДЕРАЦИИ НА 2021-2023 ГОДЫ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89DE4D-3CAD-F868-90B9-50B83724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450" y="1298083"/>
            <a:ext cx="1161971" cy="10418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ECB0CA-0646-F06B-07FA-4A13C1A54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449" y="3172516"/>
            <a:ext cx="1161971" cy="10418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7B056-52ED-8ECB-2234-C5E031AC0223}"/>
              </a:ext>
            </a:extLst>
          </p:cNvPr>
          <p:cNvSpPr txBox="1"/>
          <p:nvPr/>
        </p:nvSpPr>
        <p:spPr>
          <a:xfrm>
            <a:off x="5519057" y="4214318"/>
            <a:ext cx="20726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Минсельхоз России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3E60F-F01F-13FF-3BAE-A5B156F1FF43}"/>
              </a:ext>
            </a:extLst>
          </p:cNvPr>
          <p:cNvSpPr txBox="1"/>
          <p:nvPr/>
        </p:nvSpPr>
        <p:spPr>
          <a:xfrm>
            <a:off x="5792680" y="5994445"/>
            <a:ext cx="1799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Россельхознадзор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E17A2A-228D-A79B-FB53-5386A192A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223" y="1353671"/>
            <a:ext cx="1048870" cy="986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11CC9-E19D-6BCF-3DBC-B4E4B0FD4952}"/>
              </a:ext>
            </a:extLst>
          </p:cNvPr>
          <p:cNvSpPr txBox="1"/>
          <p:nvPr/>
        </p:nvSpPr>
        <p:spPr>
          <a:xfrm>
            <a:off x="8588830" y="2608043"/>
            <a:ext cx="1799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Росагропромсоюз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C1FDAE-34D3-063C-7579-F78047232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223" y="3169934"/>
            <a:ext cx="1161971" cy="10443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3348C3-F039-5A60-E0A5-36CD0B39E718}"/>
              </a:ext>
            </a:extLst>
          </p:cNvPr>
          <p:cNvSpPr txBox="1"/>
          <p:nvPr/>
        </p:nvSpPr>
        <p:spPr>
          <a:xfrm>
            <a:off x="9027662" y="4322039"/>
            <a:ext cx="13602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АККОР</a:t>
            </a:r>
          </a:p>
        </p:txBody>
      </p:sp>
      <p:pic>
        <p:nvPicPr>
          <p:cNvPr id="16" name="Picture 8" descr="Нет описания фото.">
            <a:extLst>
              <a:ext uri="{FF2B5EF4-FFF2-40B4-BE49-F238E27FC236}">
                <a16:creationId xmlns:a16="http://schemas.microsoft.com/office/drawing/2014/main" id="{1C8F5CD5-9F29-9952-EF37-40B71C5C2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224" y="4846584"/>
            <a:ext cx="1290348" cy="105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74298E-53EA-67F6-6587-46404BDA45E3}"/>
              </a:ext>
            </a:extLst>
          </p:cNvPr>
          <p:cNvSpPr txBox="1"/>
          <p:nvPr/>
        </p:nvSpPr>
        <p:spPr>
          <a:xfrm rot="10800000" flipV="1">
            <a:off x="8686799" y="5986751"/>
            <a:ext cx="17010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Росрыболовство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4595AE8-83D2-EC2A-092D-059E380C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3" y="1353671"/>
            <a:ext cx="3959257" cy="50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830A91-8667-B012-F549-19D93EE65F9E}"/>
              </a:ext>
            </a:extLst>
          </p:cNvPr>
          <p:cNvSpPr txBox="1"/>
          <p:nvPr/>
        </p:nvSpPr>
        <p:spPr>
          <a:xfrm>
            <a:off x="5792681" y="2434289"/>
            <a:ext cx="179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работников АПК РФ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4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81A9FA-38FA-BE3E-48EF-D33CCC50BF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449" y="4694464"/>
            <a:ext cx="1161971" cy="10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408373"/>
            <a:ext cx="10945905" cy="6747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200" b="1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ОТРАСЛЕВОЕ СОГЛАШЕНИЕ по агропромышленному комплексу Белгородской области на 2023-2026 годы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5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E46F77-044C-B15C-1A42-63C55337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23" y="1251857"/>
            <a:ext cx="3950233" cy="49312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0F3494-A31F-7BE3-72AA-3FF3DD92A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4" y="1251857"/>
            <a:ext cx="6810615" cy="49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C4681DD-10FA-76B0-19B7-46BFF0CAF2AE}"/>
              </a:ext>
            </a:extLst>
          </p:cNvPr>
          <p:cNvSpPr/>
          <p:nvPr/>
        </p:nvSpPr>
        <p:spPr>
          <a:xfrm>
            <a:off x="834411" y="1273330"/>
            <a:ext cx="1924051" cy="65077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ЦФО                                  (в 9 субъектах)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id="{6C1BD9B4-EAAA-FEA8-3F24-6E4AA781C58F}"/>
              </a:ext>
            </a:extLst>
          </p:cNvPr>
          <p:cNvSpPr/>
          <p:nvPr/>
        </p:nvSpPr>
        <p:spPr>
          <a:xfrm>
            <a:off x="4029075" y="1252047"/>
            <a:ext cx="7324725" cy="66980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Владимирской, Воронежской, Костромской, Липецкой, Смоленской, Тамбовской, Тверской, Тульской областях, г. Москва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9BC8BCA-92AA-BF2F-E81E-3EEFD5F14DC9}"/>
              </a:ext>
            </a:extLst>
          </p:cNvPr>
          <p:cNvSpPr/>
          <p:nvPr/>
        </p:nvSpPr>
        <p:spPr>
          <a:xfrm>
            <a:off x="838199" y="2065373"/>
            <a:ext cx="1924051" cy="54191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СЗФО                                    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3 субъектах)</a:t>
            </a:r>
          </a:p>
        </p:txBody>
      </p:sp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53269CAE-AAD5-B9EA-D400-B2DDFE3A7788}"/>
              </a:ext>
            </a:extLst>
          </p:cNvPr>
          <p:cNvSpPr/>
          <p:nvPr/>
        </p:nvSpPr>
        <p:spPr>
          <a:xfrm>
            <a:off x="4029076" y="2059073"/>
            <a:ext cx="7324724" cy="541916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Новгородской области,  Псковской, г. Санкт-Петербург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FC369BC3-97B8-1D83-BC56-96467962062B}"/>
              </a:ext>
            </a:extLst>
          </p:cNvPr>
          <p:cNvSpPr/>
          <p:nvPr/>
        </p:nvSpPr>
        <p:spPr>
          <a:xfrm>
            <a:off x="2758462" y="1469376"/>
            <a:ext cx="1263039" cy="353603"/>
          </a:xfrm>
          <a:prstGeom prst="rightArrow">
            <a:avLst>
              <a:gd name="adj1" fmla="val 29915"/>
              <a:gd name="adj2" fmla="val 10774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73FA2EB-F372-267C-6613-33F5F2B2045E}"/>
              </a:ext>
            </a:extLst>
          </p:cNvPr>
          <p:cNvSpPr/>
          <p:nvPr/>
        </p:nvSpPr>
        <p:spPr>
          <a:xfrm>
            <a:off x="819149" y="2748555"/>
            <a:ext cx="1943101" cy="54362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ЮФО                                    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 субъектах)</a:t>
            </a:r>
          </a:p>
        </p:txBody>
      </p:sp>
      <p:sp>
        <p:nvSpPr>
          <p:cNvPr id="21" name="Блок-схема: процесс 20">
            <a:extLst>
              <a:ext uri="{FF2B5EF4-FFF2-40B4-BE49-F238E27FC236}">
                <a16:creationId xmlns:a16="http://schemas.microsoft.com/office/drawing/2014/main" id="{0BE12A57-FAEB-0665-7FE8-5B1D133D2068}"/>
              </a:ext>
            </a:extLst>
          </p:cNvPr>
          <p:cNvSpPr/>
          <p:nvPr/>
        </p:nvSpPr>
        <p:spPr>
          <a:xfrm>
            <a:off x="4048128" y="2745389"/>
            <a:ext cx="7324724" cy="527470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Республике Адыгея, Волгоградской области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98C0570-EB8A-E54D-6C4F-6B4A349846B4}"/>
              </a:ext>
            </a:extLst>
          </p:cNvPr>
          <p:cNvSpPr/>
          <p:nvPr/>
        </p:nvSpPr>
        <p:spPr>
          <a:xfrm>
            <a:off x="2773727" y="2813221"/>
            <a:ext cx="1247774" cy="393065"/>
          </a:xfrm>
          <a:prstGeom prst="rightArrow">
            <a:avLst>
              <a:gd name="adj1" fmla="val 31092"/>
              <a:gd name="adj2" fmla="val 8582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A249DD8-34C2-CF88-60FB-EE54F8316AE4}"/>
              </a:ext>
            </a:extLst>
          </p:cNvPr>
          <p:cNvSpPr/>
          <p:nvPr/>
        </p:nvSpPr>
        <p:spPr>
          <a:xfrm>
            <a:off x="815359" y="3416362"/>
            <a:ext cx="1958367" cy="519627"/>
          </a:xfrm>
          <a:prstGeom prst="round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СКФО                                    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4 субъектах)</a:t>
            </a:r>
          </a:p>
        </p:txBody>
      </p:sp>
      <p:sp>
        <p:nvSpPr>
          <p:cNvPr id="25" name="Блок-схема: процесс 24">
            <a:extLst>
              <a:ext uri="{FF2B5EF4-FFF2-40B4-BE49-F238E27FC236}">
                <a16:creationId xmlns:a16="http://schemas.microsoft.com/office/drawing/2014/main" id="{0C730459-E7E3-DE9D-4950-A1FA8956DFE7}"/>
              </a:ext>
            </a:extLst>
          </p:cNvPr>
          <p:cNvSpPr/>
          <p:nvPr/>
        </p:nvSpPr>
        <p:spPr>
          <a:xfrm>
            <a:off x="4048126" y="3415981"/>
            <a:ext cx="7305673" cy="519627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республиках Дагестан, Ингушетия, Кабардино-Балкарская, Карачаево-Черкесская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7D1C318B-6990-60DD-AB61-734A270230AF}"/>
              </a:ext>
            </a:extLst>
          </p:cNvPr>
          <p:cNvSpPr/>
          <p:nvPr/>
        </p:nvSpPr>
        <p:spPr>
          <a:xfrm>
            <a:off x="2773726" y="3510902"/>
            <a:ext cx="1274402" cy="386805"/>
          </a:xfrm>
          <a:prstGeom prst="rightArrow">
            <a:avLst>
              <a:gd name="adj1" fmla="val 31092"/>
              <a:gd name="adj2" fmla="val 91113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7B9936E-CE52-14A0-F8C6-D8D0A054AC0C}"/>
              </a:ext>
            </a:extLst>
          </p:cNvPr>
          <p:cNvSpPr/>
          <p:nvPr/>
        </p:nvSpPr>
        <p:spPr>
          <a:xfrm>
            <a:off x="800095" y="4031800"/>
            <a:ext cx="1973631" cy="498103"/>
          </a:xfrm>
          <a:prstGeom prst="round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                                    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 субъектах)</a:t>
            </a:r>
          </a:p>
        </p:txBody>
      </p:sp>
      <p:sp>
        <p:nvSpPr>
          <p:cNvPr id="28" name="Блок-схема: процесс 27">
            <a:extLst>
              <a:ext uri="{FF2B5EF4-FFF2-40B4-BE49-F238E27FC236}">
                <a16:creationId xmlns:a16="http://schemas.microsoft.com/office/drawing/2014/main" id="{91CE95D7-3295-8D1D-C403-C51B7230913F}"/>
              </a:ext>
            </a:extLst>
          </p:cNvPr>
          <p:cNvSpPr/>
          <p:nvPr/>
        </p:nvSpPr>
        <p:spPr>
          <a:xfrm>
            <a:off x="4048128" y="4030149"/>
            <a:ext cx="7324721" cy="49810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Республике  Марий Эл, Пензенской области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F97E4EF7-3C6C-D868-7AE6-6BE2F9AE74A5}"/>
              </a:ext>
            </a:extLst>
          </p:cNvPr>
          <p:cNvSpPr/>
          <p:nvPr/>
        </p:nvSpPr>
        <p:spPr>
          <a:xfrm>
            <a:off x="2773725" y="4085849"/>
            <a:ext cx="1274402" cy="359035"/>
          </a:xfrm>
          <a:prstGeom prst="rightArrow">
            <a:avLst>
              <a:gd name="adj1" fmla="val 31092"/>
              <a:gd name="adj2" fmla="val 7773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3F3BC4B1-5621-19F4-E5A7-5506311367FC}"/>
              </a:ext>
            </a:extLst>
          </p:cNvPr>
          <p:cNvSpPr/>
          <p:nvPr/>
        </p:nvSpPr>
        <p:spPr>
          <a:xfrm>
            <a:off x="838199" y="4639112"/>
            <a:ext cx="1935526" cy="524377"/>
          </a:xfrm>
          <a:prstGeom prst="roundRect">
            <a:avLst/>
          </a:prstGeom>
          <a:gradFill flip="none" rotWithShape="1">
            <a:gsLst>
              <a:gs pos="5400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                                    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 субъектах)</a:t>
            </a:r>
          </a:p>
        </p:txBody>
      </p:sp>
      <p:sp>
        <p:nvSpPr>
          <p:cNvPr id="31" name="Блок-схема: процесс 30">
            <a:extLst>
              <a:ext uri="{FF2B5EF4-FFF2-40B4-BE49-F238E27FC236}">
                <a16:creationId xmlns:a16="http://schemas.microsoft.com/office/drawing/2014/main" id="{FCE5BD9D-CC31-C0D0-DD55-EF5E86B4CAD8}"/>
              </a:ext>
            </a:extLst>
          </p:cNvPr>
          <p:cNvSpPr/>
          <p:nvPr/>
        </p:nvSpPr>
        <p:spPr>
          <a:xfrm>
            <a:off x="4048125" y="4633026"/>
            <a:ext cx="7324721" cy="498102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Красноярском крае, Кемеровской области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рямоугольник: скругленные углы 1024">
            <a:extLst>
              <a:ext uri="{FF2B5EF4-FFF2-40B4-BE49-F238E27FC236}">
                <a16:creationId xmlns:a16="http://schemas.microsoft.com/office/drawing/2014/main" id="{09DABE9E-57A5-F5F9-7261-18ECBB0AAE1B}"/>
              </a:ext>
            </a:extLst>
          </p:cNvPr>
          <p:cNvSpPr/>
          <p:nvPr/>
        </p:nvSpPr>
        <p:spPr>
          <a:xfrm>
            <a:off x="815359" y="5269521"/>
            <a:ext cx="1958366" cy="498104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ДВФО                                    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1 субъекте)</a:t>
            </a:r>
          </a:p>
        </p:txBody>
      </p:sp>
      <p:sp>
        <p:nvSpPr>
          <p:cNvPr id="1027" name="Блок-схема: процесс 1026">
            <a:extLst>
              <a:ext uri="{FF2B5EF4-FFF2-40B4-BE49-F238E27FC236}">
                <a16:creationId xmlns:a16="http://schemas.microsoft.com/office/drawing/2014/main" id="{8DFE10CA-8DAB-2A23-47BC-0AC85FF545BF}"/>
              </a:ext>
            </a:extLst>
          </p:cNvPr>
          <p:cNvSpPr/>
          <p:nvPr/>
        </p:nvSpPr>
        <p:spPr>
          <a:xfrm>
            <a:off x="4048128" y="5269521"/>
            <a:ext cx="7305671" cy="498102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Хабаровском крае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Прямоугольник: скругленные углы 1028">
            <a:extLst>
              <a:ext uri="{FF2B5EF4-FFF2-40B4-BE49-F238E27FC236}">
                <a16:creationId xmlns:a16="http://schemas.microsoft.com/office/drawing/2014/main" id="{26B2DB15-DE19-DBB0-020D-CEF2398B6C4B}"/>
              </a:ext>
            </a:extLst>
          </p:cNvPr>
          <p:cNvSpPr/>
          <p:nvPr/>
        </p:nvSpPr>
        <p:spPr>
          <a:xfrm>
            <a:off x="815359" y="5873658"/>
            <a:ext cx="1920263" cy="5404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ДОНБАСС                                    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1 субъекте)</a:t>
            </a:r>
          </a:p>
        </p:txBody>
      </p:sp>
      <p:sp>
        <p:nvSpPr>
          <p:cNvPr id="1031" name="Блок-схема: процесс 1030">
            <a:extLst>
              <a:ext uri="{FF2B5EF4-FFF2-40B4-BE49-F238E27FC236}">
                <a16:creationId xmlns:a16="http://schemas.microsoft.com/office/drawing/2014/main" id="{FB196594-DCEB-0BAB-0C1D-D7EB6CFC1830}"/>
              </a:ext>
            </a:extLst>
          </p:cNvPr>
          <p:cNvSpPr/>
          <p:nvPr/>
        </p:nvSpPr>
        <p:spPr>
          <a:xfrm>
            <a:off x="4048124" y="5873658"/>
            <a:ext cx="7305671" cy="540459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Луганской Народной Республике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50539B0A-A27B-B2B8-81D6-63009B54DE29}"/>
              </a:ext>
            </a:extLst>
          </p:cNvPr>
          <p:cNvSpPr/>
          <p:nvPr/>
        </p:nvSpPr>
        <p:spPr>
          <a:xfrm>
            <a:off x="2773725" y="2162150"/>
            <a:ext cx="1247776" cy="346455"/>
          </a:xfrm>
          <a:prstGeom prst="rightArrow">
            <a:avLst>
              <a:gd name="adj1" fmla="val 29915"/>
              <a:gd name="adj2" fmla="val 103871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77C5C9F6-4313-266F-DCC8-8D02341526B1}"/>
              </a:ext>
            </a:extLst>
          </p:cNvPr>
          <p:cNvSpPr/>
          <p:nvPr/>
        </p:nvSpPr>
        <p:spPr>
          <a:xfrm>
            <a:off x="2773725" y="4718045"/>
            <a:ext cx="1247776" cy="342227"/>
          </a:xfrm>
          <a:prstGeom prst="rightArrow">
            <a:avLst>
              <a:gd name="adj1" fmla="val 31092"/>
              <a:gd name="adj2" fmla="val 7670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B49E1217-5E27-F0F4-7B22-21A861927FD1}"/>
              </a:ext>
            </a:extLst>
          </p:cNvPr>
          <p:cNvSpPr/>
          <p:nvPr/>
        </p:nvSpPr>
        <p:spPr>
          <a:xfrm>
            <a:off x="2773722" y="5351631"/>
            <a:ext cx="1274402" cy="342226"/>
          </a:xfrm>
          <a:prstGeom prst="rightArrow">
            <a:avLst>
              <a:gd name="adj1" fmla="val 31092"/>
              <a:gd name="adj2" fmla="val 8783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8867BC58-AF0B-6750-78EB-385986E2F586}"/>
              </a:ext>
            </a:extLst>
          </p:cNvPr>
          <p:cNvSpPr/>
          <p:nvPr/>
        </p:nvSpPr>
        <p:spPr>
          <a:xfrm>
            <a:off x="2754674" y="5967020"/>
            <a:ext cx="1274402" cy="342226"/>
          </a:xfrm>
          <a:prstGeom prst="rightArrow">
            <a:avLst>
              <a:gd name="adj1" fmla="val 31092"/>
              <a:gd name="adj2" fmla="val 87835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9014E050-4015-CEB5-3C93-2E5AEF116B9E}"/>
              </a:ext>
            </a:extLst>
          </p:cNvPr>
          <p:cNvSpPr txBox="1">
            <a:spLocks/>
          </p:cNvSpPr>
          <p:nvPr/>
        </p:nvSpPr>
        <p:spPr>
          <a:xfrm>
            <a:off x="654424" y="408373"/>
            <a:ext cx="10945905" cy="6747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200" b="1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		РЕГИОНАЛЬНЫЕ ОТРАСЛЕВОЕ СОГЛАШЕНИЕ НЕ ЗАКЛЮЧЕНЫ В 24 СУБЪЕКТАХ РФ: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91DC78C-B8F9-5986-4149-383BB2E5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67" t="68280" r="80078" b="20319"/>
          <a:stretch>
            <a:fillRect/>
          </a:stretch>
        </p:blipFill>
        <p:spPr bwMode="auto">
          <a:xfrm>
            <a:off x="776193" y="278576"/>
            <a:ext cx="1677880" cy="81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95C84829-B64F-F180-EA78-2DED7EA2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6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2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408373"/>
            <a:ext cx="10945905" cy="6747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200" b="1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Подписано СОГЛАШЕНИЕ о взаимодействии Министерства сельского хозяйства Красноярского края и краевой организаций Профсоюза работников АПК РФ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7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7FA082-AC22-D59C-58F0-C5F14E828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1251857"/>
            <a:ext cx="7805057" cy="52947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51D1E3-02FF-3CF6-887C-0B0DAC720B2F}"/>
              </a:ext>
            </a:extLst>
          </p:cNvPr>
          <p:cNvSpPr/>
          <p:nvPr/>
        </p:nvSpPr>
        <p:spPr>
          <a:xfrm>
            <a:off x="8490858" y="1251856"/>
            <a:ext cx="3026228" cy="43216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Такой документ подписывается впервые в агропромышленном комплексе края. Подписи под соглашением поставили Министр сельского хозяйства Илья Васильев и председатель краевой организации Профсоюза работников АПК  РФ Виталий </a:t>
            </a:r>
            <a:r>
              <a:rPr lang="ru-RU" sz="20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Дрожжаков</a:t>
            </a:r>
            <a:r>
              <a:rPr lang="ru-RU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298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359229"/>
            <a:ext cx="10945905" cy="7728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конференции «Социальное партнерство как ресурс успешного развития агропромышленного комплекса Курской области»</a:t>
            </a:r>
            <a:endParaRPr lang="ru-RU" sz="24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8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51D1E3-02FF-3CF6-887C-0B0DAC720B2F}"/>
              </a:ext>
            </a:extLst>
          </p:cNvPr>
          <p:cNvSpPr/>
          <p:nvPr/>
        </p:nvSpPr>
        <p:spPr>
          <a:xfrm>
            <a:off x="7696200" y="1251856"/>
            <a:ext cx="3904129" cy="5104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приветственным словом к участникам конференции обратилась Председатель Профсоюза Н.Н. Агапова, подчеркнув,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что «социальное партнерство должно быть не просто красивым словосочетанием, а нормой сотрудничества, нормой взаимоотношений работника, бизнеса и власти. Использование потенциала социального партнерства для нашей страны является чрезвычайно важной задачей в контексте развития предпринимательства и корпоративной социальной ответственности,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разработки эффективных программ регионального развития, …»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320217-7790-F316-19BA-EB373F6DA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" y="1251856"/>
            <a:ext cx="6901543" cy="51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601BE3-4CFD-9EFB-8514-1DD4BAE16B9B}"/>
              </a:ext>
            </a:extLst>
          </p:cNvPr>
          <p:cNvSpPr txBox="1">
            <a:spLocks/>
          </p:cNvSpPr>
          <p:nvPr/>
        </p:nvSpPr>
        <p:spPr>
          <a:xfrm>
            <a:off x="654424" y="359229"/>
            <a:ext cx="10945905" cy="7728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Удмуртская республиканская организация Профсоюза провела круглый стол на тему « Развитие со</a:t>
            </a:r>
            <a:r>
              <a:rPr lang="ru-RU" sz="24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циального партнерство на предприятиях отрасли АПК»</a:t>
            </a:r>
            <a:endParaRPr lang="ru-RU" sz="2400" b="1" dirty="0">
              <a:ln/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58E780-6F23-78FE-EA56-09A5CF1B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92" y="6356350"/>
            <a:ext cx="1362707" cy="323165"/>
          </a:xfrm>
        </p:spPr>
        <p:txBody>
          <a:bodyPr/>
          <a:lstStyle/>
          <a:p>
            <a:pPr rtl="0"/>
            <a:fld id="{9860EDB8-5305-433F-BE41-D7A86D811DB3}" type="slidenum">
              <a:rPr lang="ru-RU" sz="1400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rtl="0"/>
              <a:t>9</a:t>
            </a:fld>
            <a:endParaRPr lang="ru-RU" sz="14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51D1E3-02FF-3CF6-887C-0B0DAC720B2F}"/>
              </a:ext>
            </a:extLst>
          </p:cNvPr>
          <p:cNvSpPr/>
          <p:nvPr/>
        </p:nvSpPr>
        <p:spPr>
          <a:xfrm>
            <a:off x="7587344" y="1208313"/>
            <a:ext cx="4147456" cy="5148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lnSpc>
                <a:spcPct val="115000"/>
              </a:lnSpc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Представители сторон социального партнерства обсудили вопросы взаимодействия органов власти, профсоюзных организаций и объединений работодателей по совершенствованию социального диалога в АПК Республики, необходимость повышения уровня заработной платы в АПК, проблемы подготовки кадров для села, меры господдержки молодых работников, ситуацию на рынке труда, тему снижения закупочной цены на молоко.</a:t>
            </a: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Участников КС приветствовала и рассказала о работе ЦК Профсоюза по развитию социального партнерства на федеральном уровне заместитель Председателя Профсоюза Г.М.Юрова</a:t>
            </a: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230BA0-EB60-5D4B-243A-714238C06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24" y="1317171"/>
            <a:ext cx="6791405" cy="503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74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2236</TotalTime>
  <Words>837</Words>
  <Application>Microsoft Office PowerPoint</Application>
  <PresentationFormat>Широкоэкранный</PresentationFormat>
  <Paragraphs>148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Об итогах Год развития социального партнёрства в АПК РФ  Заседание ЦК Профсоюза  6 июня 2024 года</vt:lpstr>
      <vt:lpstr>    2023 год - Год развития социального партнёрства в АПК РФ (Постановление ЦК  Профсоюза от 24.11.2022 года № 1)    </vt:lpstr>
      <vt:lpstr>XII СЪЕЗД ФНПР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Социально-трудовые отношения и социальное партнерство в АПК</dc:title>
  <dc:creator>APKpressa@outlook.com</dc:creator>
  <cp:keywords/>
  <cp:lastModifiedBy>Koroleva</cp:lastModifiedBy>
  <cp:revision>283</cp:revision>
  <dcterms:created xsi:type="dcterms:W3CDTF">2021-02-02T07:06:40Z</dcterms:created>
  <dcterms:modified xsi:type="dcterms:W3CDTF">2024-06-03T07:46:23Z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